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sldIdLst>
    <p:sldId id="256" r:id="rId5"/>
    <p:sldId id="259" r:id="rId6"/>
    <p:sldId id="258" r:id="rId7"/>
    <p:sldId id="262" r:id="rId8"/>
    <p:sldId id="260" r:id="rId9"/>
    <p:sldId id="263" r:id="rId10"/>
    <p:sldId id="264" r:id="rId11"/>
    <p:sldId id="265" r:id="rId12"/>
    <p:sldId id="266" r:id="rId13"/>
    <p:sldId id="267" r:id="rId14"/>
    <p:sldId id="261"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4F83AE9F-CE9B-4AF4-95F1-CCD6D37742C4}">
          <p14:sldIdLst>
            <p14:sldId id="256"/>
            <p14:sldId id="259"/>
            <p14:sldId id="258"/>
            <p14:sldId id="262"/>
            <p14:sldId id="260"/>
            <p14:sldId id="263"/>
            <p14:sldId id="264"/>
            <p14:sldId id="265"/>
            <p14:sldId id="266"/>
            <p14:sldId id="267"/>
            <p14:sldId id="261"/>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14" y="-3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l-NL"/>
              <a:t>Klik om stijl te bewerken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l-NL"/>
              <a:t>Klik om stijl te bewerken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7" name="Date Placeholder 6"/>
          <p:cNvSpPr>
            <a:spLocks noGrp="1"/>
          </p:cNvSpPr>
          <p:nvPr>
            <p:ph type="dt" sz="half" idx="10"/>
          </p:nvPr>
        </p:nvSpPr>
        <p:spPr/>
        <p:txBody>
          <a:bodyPr/>
          <a:lstStyle/>
          <a:p>
            <a:fld id="{1160EA64-D806-43AC-9DF2-F8C432F32B4C}" type="datetimeFigureOut">
              <a:rPr lang="en-US" dirty="0"/>
              <a:t>4/13/2021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4/13/2021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583436" y="3143250"/>
            <a:ext cx="4270248" cy="25967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7" name="Date Placeholder 6"/>
          <p:cNvSpPr>
            <a:spLocks noGrp="1"/>
          </p:cNvSpPr>
          <p:nvPr>
            <p:ph type="dt" sz="half" idx="10"/>
          </p:nvPr>
        </p:nvSpPr>
        <p:spPr/>
        <p:txBody>
          <a:bodyPr/>
          <a:lstStyle/>
          <a:p>
            <a:fld id="{4F7D4976-E339-4826-83B7-FBD03F55ECF8}" type="datetimeFigureOut">
              <a:rPr lang="en-US" dirty="0"/>
              <a:t>4/13/2021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‹nr.›</a:t>
            </a:fld>
            <a:endParaRPr lang="en-US" dirty="0"/>
          </a:p>
        </p:txBody>
      </p:sp>
      <p:sp>
        <p:nvSpPr>
          <p:cNvPr id="10" name="Title 9"/>
          <p:cNvSpPr>
            <a:spLocks noGrp="1"/>
          </p:cNvSpPr>
          <p:nvPr>
            <p:ph type="title"/>
          </p:nvPr>
        </p:nvSpPr>
        <p:spPr/>
        <p:txBody>
          <a:bodyPr/>
          <a:lstStyle/>
          <a:p>
            <a:r>
              <a:rPr lang="nl-NL"/>
              <a:t>Klik om stijl te bewerken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l-NL"/>
              <a:t>Klik om stijl te bewerken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Date Placeholder 8"/>
          <p:cNvSpPr>
            <a:spLocks noGrp="1"/>
          </p:cNvSpPr>
          <p:nvPr>
            <p:ph type="dt" sz="half" idx="10"/>
          </p:nvPr>
        </p:nvSpPr>
        <p:spPr/>
        <p:txBody>
          <a:bodyPr/>
          <a:lstStyle/>
          <a:p>
            <a:fld id="{D1BE4249-C0D0-4B06-8692-E8BB871AF643}" type="datetimeFigureOut">
              <a:rPr lang="en-US" dirty="0"/>
              <a:t>4/13/2021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4/13/2021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4/13/2021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4" descr="FREE DESKTOP &amp; MOBILE WALLPAPER! HAPPY BANANA! - Fablouise">
            <a:extLst>
              <a:ext uri="{FF2B5EF4-FFF2-40B4-BE49-F238E27FC236}">
                <a16:creationId xmlns:a16="http://schemas.microsoft.com/office/drawing/2014/main" id="{55C59A9D-950E-4B05-9E5A-8C0AF95222B1}"/>
              </a:ext>
              <a:ext uri="{C183D7F6-B498-43B3-948B-1728B52AA6E4}">
                <adec:decorative xmlns:adec="http://schemas.microsoft.com/office/drawing/2017/decorative" val="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833" b="15501"/>
          <a:stretch/>
        </p:blipFill>
        <p:spPr bwMode="auto">
          <a:xfrm>
            <a:off x="20" y="10"/>
            <a:ext cx="12191980" cy="4571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2351AAE9-21E0-4D1E-BD60-68984C665B3F}"/>
              </a:ext>
            </a:extLst>
          </p:cNvPr>
          <p:cNvSpPr>
            <a:spLocks noGrp="1"/>
          </p:cNvSpPr>
          <p:nvPr>
            <p:ph type="ctrTitle"/>
          </p:nvPr>
        </p:nvSpPr>
        <p:spPr>
          <a:xfrm>
            <a:off x="1600200" y="3753529"/>
            <a:ext cx="8991600" cy="1645759"/>
          </a:xfrm>
        </p:spPr>
        <p:txBody>
          <a:bodyPr>
            <a:normAutofit/>
          </a:bodyPr>
          <a:lstStyle/>
          <a:p>
            <a:r>
              <a:rPr lang="nl-NL"/>
              <a:t>Expressief talent</a:t>
            </a:r>
            <a:endParaRPr lang="nl-NL" dirty="0"/>
          </a:p>
        </p:txBody>
      </p:sp>
      <p:sp>
        <p:nvSpPr>
          <p:cNvPr id="3" name="Ondertitel 2">
            <a:extLst>
              <a:ext uri="{FF2B5EF4-FFF2-40B4-BE49-F238E27FC236}">
                <a16:creationId xmlns:a16="http://schemas.microsoft.com/office/drawing/2014/main" id="{5C38E518-F1DC-43E5-A0DC-0C66571CE790}"/>
              </a:ext>
            </a:extLst>
          </p:cNvPr>
          <p:cNvSpPr>
            <a:spLocks noGrp="1"/>
          </p:cNvSpPr>
          <p:nvPr>
            <p:ph type="subTitle" idx="1"/>
          </p:nvPr>
        </p:nvSpPr>
        <p:spPr>
          <a:xfrm>
            <a:off x="2695194" y="5704731"/>
            <a:ext cx="6801612" cy="513189"/>
          </a:xfrm>
        </p:spPr>
        <p:txBody>
          <a:bodyPr>
            <a:normAutofit/>
          </a:bodyPr>
          <a:lstStyle/>
          <a:p>
            <a:r>
              <a:rPr lang="nl-NL"/>
              <a:t>Module B</a:t>
            </a:r>
            <a:endParaRPr lang="nl-NL" dirty="0"/>
          </a:p>
        </p:txBody>
      </p:sp>
    </p:spTree>
    <p:extLst>
      <p:ext uri="{BB962C8B-B14F-4D97-AF65-F5344CB8AC3E}">
        <p14:creationId xmlns:p14="http://schemas.microsoft.com/office/powerpoint/2010/main" val="1865914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2B175A-6C0B-4687-9C91-380DA53B7BDE}"/>
              </a:ext>
            </a:extLst>
          </p:cNvPr>
          <p:cNvSpPr>
            <a:spLocks noGrp="1"/>
          </p:cNvSpPr>
          <p:nvPr>
            <p:ph type="title"/>
          </p:nvPr>
        </p:nvSpPr>
        <p:spPr>
          <a:xfrm>
            <a:off x="1291852" y="964690"/>
            <a:ext cx="3864864" cy="1483233"/>
          </a:xfrm>
        </p:spPr>
        <p:txBody>
          <a:bodyPr/>
          <a:lstStyle/>
          <a:p>
            <a:r>
              <a:rPr lang="nl-NL" dirty="0">
                <a:solidFill>
                  <a:schemeClr val="bg1"/>
                </a:solidFill>
              </a:rPr>
              <a:t>Zo moet het </a:t>
            </a:r>
            <a:r>
              <a:rPr lang="nl-NL" b="1" u="sng" dirty="0">
                <a:solidFill>
                  <a:schemeClr val="bg1"/>
                </a:solidFill>
              </a:rPr>
              <a:t>wel</a:t>
            </a:r>
            <a:r>
              <a:rPr lang="nl-NL" dirty="0">
                <a:solidFill>
                  <a:schemeClr val="bg1"/>
                </a:solidFill>
              </a:rPr>
              <a:t>!!</a:t>
            </a:r>
          </a:p>
        </p:txBody>
      </p:sp>
      <p:pic>
        <p:nvPicPr>
          <p:cNvPr id="11266" name="Picture 2" descr="Paraaf : Layer">
            <a:extLst>
              <a:ext uri="{FF2B5EF4-FFF2-40B4-BE49-F238E27FC236}">
                <a16:creationId xmlns:a16="http://schemas.microsoft.com/office/drawing/2014/main" id="{69E04321-6315-464F-9943-A6E205FEB9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9472" y="2720350"/>
            <a:ext cx="2892425" cy="2892425"/>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Vinkje">
            <a:extLst>
              <a:ext uri="{FF2B5EF4-FFF2-40B4-BE49-F238E27FC236}">
                <a16:creationId xmlns:a16="http://schemas.microsoft.com/office/drawing/2014/main" id="{DE2A3149-28A4-43CC-86B4-43801D59FE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6577" y="2270350"/>
            <a:ext cx="2047875" cy="2047875"/>
          </a:xfrm>
          <a:prstGeom prst="rect">
            <a:avLst/>
          </a:prstGeom>
        </p:spPr>
      </p:pic>
      <p:pic>
        <p:nvPicPr>
          <p:cNvPr id="7" name="Graphic 6" descr="Sluiten">
            <a:extLst>
              <a:ext uri="{FF2B5EF4-FFF2-40B4-BE49-F238E27FC236}">
                <a16:creationId xmlns:a16="http://schemas.microsoft.com/office/drawing/2014/main" id="{5CA64097-8266-43D3-8602-5D840C4D54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07851" y="4166562"/>
            <a:ext cx="1965325" cy="1965325"/>
          </a:xfrm>
          <a:prstGeom prst="rect">
            <a:avLst/>
          </a:prstGeom>
        </p:spPr>
      </p:pic>
      <p:sp>
        <p:nvSpPr>
          <p:cNvPr id="11" name="Titel 1">
            <a:extLst>
              <a:ext uri="{FF2B5EF4-FFF2-40B4-BE49-F238E27FC236}">
                <a16:creationId xmlns:a16="http://schemas.microsoft.com/office/drawing/2014/main" id="{1C86BB4A-E3B4-4704-87A7-FC0F54F2C254}"/>
              </a:ext>
            </a:extLst>
          </p:cNvPr>
          <p:cNvSpPr txBox="1">
            <a:spLocks/>
          </p:cNvSpPr>
          <p:nvPr/>
        </p:nvSpPr>
        <p:spPr bwMode="black">
          <a:xfrm>
            <a:off x="7317079" y="964689"/>
            <a:ext cx="3864864" cy="1483233"/>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nl-NL" dirty="0">
                <a:solidFill>
                  <a:schemeClr val="bg1"/>
                </a:solidFill>
              </a:rPr>
              <a:t>Zo moet het </a:t>
            </a:r>
            <a:r>
              <a:rPr lang="nl-NL" b="1" u="sng" dirty="0">
                <a:solidFill>
                  <a:schemeClr val="bg1"/>
                </a:solidFill>
              </a:rPr>
              <a:t>niet</a:t>
            </a:r>
            <a:r>
              <a:rPr lang="nl-NL" b="1" dirty="0">
                <a:solidFill>
                  <a:schemeClr val="bg1"/>
                </a:solidFill>
              </a:rPr>
              <a:t>!!!</a:t>
            </a:r>
          </a:p>
        </p:txBody>
      </p:sp>
      <p:sp>
        <p:nvSpPr>
          <p:cNvPr id="8" name="Tekstvak 7">
            <a:extLst>
              <a:ext uri="{FF2B5EF4-FFF2-40B4-BE49-F238E27FC236}">
                <a16:creationId xmlns:a16="http://schemas.microsoft.com/office/drawing/2014/main" id="{463345D4-B17A-4D3C-B45E-AE3C54077D07}"/>
              </a:ext>
            </a:extLst>
          </p:cNvPr>
          <p:cNvSpPr txBox="1"/>
          <p:nvPr/>
        </p:nvSpPr>
        <p:spPr>
          <a:xfrm rot="5400000">
            <a:off x="344744" y="5197277"/>
            <a:ext cx="11811001" cy="830997"/>
          </a:xfrm>
          <a:prstGeom prst="rect">
            <a:avLst/>
          </a:prstGeom>
          <a:noFill/>
        </p:spPr>
        <p:txBody>
          <a:bodyPr wrap="square" rtlCol="0">
            <a:spAutoFit/>
          </a:bodyPr>
          <a:lstStyle/>
          <a:p>
            <a:r>
              <a:rPr lang="nl-NL" sz="4800" dirty="0">
                <a:solidFill>
                  <a:schemeClr val="bg1"/>
                </a:solidFill>
              </a:rPr>
              <a:t> - - - - - - - - - - - - - - - - - - - - - </a:t>
            </a:r>
          </a:p>
        </p:txBody>
      </p:sp>
    </p:spTree>
    <p:extLst>
      <p:ext uri="{BB962C8B-B14F-4D97-AF65-F5344CB8AC3E}">
        <p14:creationId xmlns:p14="http://schemas.microsoft.com/office/powerpoint/2010/main" val="1937826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2294" name="Picture 6" descr="Blauwe Plons Water In Aquarel Stockfoto en meer beelden van Abstract -  iStock">
            <a:extLst>
              <a:ext uri="{FF2B5EF4-FFF2-40B4-BE49-F238E27FC236}">
                <a16:creationId xmlns:a16="http://schemas.microsoft.com/office/drawing/2014/main" id="{CA87B3B2-1247-4E2A-8F39-977CEC06804B}"/>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877" t="18030" r="877" b="950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1552F516-66D4-4E8E-B74F-A1559977E529}"/>
              </a:ext>
            </a:extLst>
          </p:cNvPr>
          <p:cNvSpPr>
            <a:spLocks noGrp="1"/>
          </p:cNvSpPr>
          <p:nvPr>
            <p:ph type="title"/>
          </p:nvPr>
        </p:nvSpPr>
        <p:spPr/>
        <p:txBody>
          <a:bodyPr/>
          <a:lstStyle/>
          <a:p>
            <a:r>
              <a:rPr lang="nl-NL" dirty="0">
                <a:solidFill>
                  <a:schemeClr val="bg1"/>
                </a:solidFill>
              </a:rPr>
              <a:t>actiepunten</a:t>
            </a:r>
          </a:p>
        </p:txBody>
      </p:sp>
      <p:sp>
        <p:nvSpPr>
          <p:cNvPr id="3" name="Tijdelijke aanduiding voor inhoud 2">
            <a:extLst>
              <a:ext uri="{FF2B5EF4-FFF2-40B4-BE49-F238E27FC236}">
                <a16:creationId xmlns:a16="http://schemas.microsoft.com/office/drawing/2014/main" id="{4D16141F-F789-4CC9-B87F-3FCE6F359813}"/>
              </a:ext>
            </a:extLst>
          </p:cNvPr>
          <p:cNvSpPr>
            <a:spLocks noGrp="1"/>
          </p:cNvSpPr>
          <p:nvPr>
            <p:ph idx="1"/>
          </p:nvPr>
        </p:nvSpPr>
        <p:spPr/>
        <p:txBody>
          <a:bodyPr/>
          <a:lstStyle/>
          <a:p>
            <a:r>
              <a:rPr lang="nl-NL" dirty="0">
                <a:solidFill>
                  <a:schemeClr val="bg1"/>
                </a:solidFill>
              </a:rPr>
              <a:t>Plan van aanpak maken x2</a:t>
            </a:r>
          </a:p>
          <a:p>
            <a:r>
              <a:rPr lang="nl-NL" dirty="0">
                <a:solidFill>
                  <a:schemeClr val="bg1"/>
                </a:solidFill>
              </a:rPr>
              <a:t>Overleg met je stagebegeleider wanneer je de activiteit kan uitvoeren</a:t>
            </a:r>
          </a:p>
          <a:p>
            <a:r>
              <a:rPr lang="nl-NL" dirty="0">
                <a:solidFill>
                  <a:schemeClr val="bg1"/>
                </a:solidFill>
              </a:rPr>
              <a:t>Examenbrief krijg je nog van je </a:t>
            </a:r>
            <a:r>
              <a:rPr lang="nl-NL" dirty="0" err="1">
                <a:solidFill>
                  <a:schemeClr val="bg1"/>
                </a:solidFill>
              </a:rPr>
              <a:t>SLB’er</a:t>
            </a:r>
            <a:endParaRPr lang="nl-NL" dirty="0">
              <a:solidFill>
                <a:schemeClr val="bg1"/>
              </a:solidFill>
            </a:endParaRPr>
          </a:p>
          <a:p>
            <a:r>
              <a:rPr lang="nl-NL" dirty="0">
                <a:solidFill>
                  <a:schemeClr val="bg1"/>
                </a:solidFill>
              </a:rPr>
              <a:t>Begin met het maken van je eigen project (na je GO)</a:t>
            </a:r>
          </a:p>
          <a:p>
            <a:r>
              <a:rPr lang="nl-NL" dirty="0">
                <a:solidFill>
                  <a:schemeClr val="bg1"/>
                </a:solidFill>
              </a:rPr>
              <a:t>Maak je Art Journal helemaal in orde!</a:t>
            </a:r>
          </a:p>
          <a:p>
            <a:r>
              <a:rPr lang="nl-NL" b="1" u="sng" dirty="0">
                <a:solidFill>
                  <a:schemeClr val="bg1"/>
                </a:solidFill>
              </a:rPr>
              <a:t>20 APRIL</a:t>
            </a:r>
            <a:r>
              <a:rPr lang="nl-NL" dirty="0">
                <a:solidFill>
                  <a:schemeClr val="bg1"/>
                </a:solidFill>
              </a:rPr>
              <a:t> deadline creatieve opdrachten</a:t>
            </a:r>
            <a:endParaRPr lang="nl-NL" b="1" u="sng" dirty="0">
              <a:solidFill>
                <a:schemeClr val="bg1"/>
              </a:solidFill>
            </a:endParaRPr>
          </a:p>
          <a:p>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1735848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Want More Happy Downloads – The Happy Planner">
            <a:extLst>
              <a:ext uri="{FF2B5EF4-FFF2-40B4-BE49-F238E27FC236}">
                <a16:creationId xmlns:a16="http://schemas.microsoft.com/office/drawing/2014/main" id="{9FBE9263-521F-4772-829D-587BD2A140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185" b="11185"/>
          <a:stretch/>
        </p:blipFill>
        <p:spPr bwMode="auto">
          <a:xfrm>
            <a:off x="0" y="0"/>
            <a:ext cx="12192001"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D8C57349-5FCB-4CE6-B609-2E703E052AD5}"/>
              </a:ext>
            </a:extLst>
          </p:cNvPr>
          <p:cNvSpPr>
            <a:spLocks noGrp="1"/>
          </p:cNvSpPr>
          <p:nvPr>
            <p:ph idx="1"/>
          </p:nvPr>
        </p:nvSpPr>
        <p:spPr>
          <a:xfrm>
            <a:off x="2576068" y="2844798"/>
            <a:ext cx="5247132" cy="1816101"/>
          </a:xfrm>
        </p:spPr>
        <p:txBody>
          <a:bodyPr>
            <a:normAutofit/>
          </a:bodyPr>
          <a:lstStyle/>
          <a:p>
            <a:pPr marL="0" indent="0" algn="ctr">
              <a:buNone/>
            </a:pPr>
            <a:r>
              <a:rPr lang="nl-NL" sz="3200" dirty="0">
                <a:solidFill>
                  <a:schemeClr val="bg1"/>
                </a:solidFill>
              </a:rPr>
              <a:t>Succes! En als jullie vragen hebben… Mail mij gerust. </a:t>
            </a:r>
          </a:p>
        </p:txBody>
      </p:sp>
    </p:spTree>
    <p:extLst>
      <p:ext uri="{BB962C8B-B14F-4D97-AF65-F5344CB8AC3E}">
        <p14:creationId xmlns:p14="http://schemas.microsoft.com/office/powerpoint/2010/main" val="4112358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E47D6B-9B55-46F0-9C3A-4D387F5BFC96}"/>
              </a:ext>
            </a:extLst>
          </p:cNvPr>
          <p:cNvSpPr>
            <a:spLocks noGrp="1"/>
          </p:cNvSpPr>
          <p:nvPr>
            <p:ph type="title"/>
          </p:nvPr>
        </p:nvSpPr>
        <p:spPr>
          <a:xfrm>
            <a:off x="6900672" y="978776"/>
            <a:ext cx="4486656" cy="1174991"/>
          </a:xfrm>
        </p:spPr>
        <p:txBody>
          <a:bodyPr>
            <a:normAutofit fontScale="90000"/>
          </a:bodyPr>
          <a:lstStyle/>
          <a:p>
            <a:r>
              <a:rPr lang="nl-NL" sz="2000" dirty="0"/>
              <a:t>Plan van aanpak project/ activiteiten met de doelgroep</a:t>
            </a:r>
          </a:p>
        </p:txBody>
      </p:sp>
      <p:pic>
        <p:nvPicPr>
          <p:cNvPr id="2050" name="Picture 2" descr="Creativiteit – Just Julie">
            <a:extLst>
              <a:ext uri="{FF2B5EF4-FFF2-40B4-BE49-F238E27FC236}">
                <a16:creationId xmlns:a16="http://schemas.microsoft.com/office/drawing/2014/main" id="{977591C2-CBEA-431B-ADE3-AED031DFA6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74" r="12651" b="2"/>
          <a:stretch/>
        </p:blipFill>
        <p:spPr bwMode="auto">
          <a:xfrm>
            <a:off x="20" y="10"/>
            <a:ext cx="6086621"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97D776B-B633-45B6-A235-06AABFBDBFB0}"/>
              </a:ext>
            </a:extLst>
          </p:cNvPr>
          <p:cNvSpPr>
            <a:spLocks noGrp="1"/>
          </p:cNvSpPr>
          <p:nvPr>
            <p:ph idx="1"/>
          </p:nvPr>
        </p:nvSpPr>
        <p:spPr>
          <a:xfrm>
            <a:off x="6569476" y="2525281"/>
            <a:ext cx="4817852" cy="3626943"/>
          </a:xfrm>
        </p:spPr>
        <p:txBody>
          <a:bodyPr>
            <a:normAutofit/>
          </a:bodyPr>
          <a:lstStyle/>
          <a:p>
            <a:pPr>
              <a:lnSpc>
                <a:spcPct val="90000"/>
              </a:lnSpc>
            </a:pPr>
            <a:r>
              <a:rPr lang="nl-NL" sz="1600" dirty="0"/>
              <a:t>Lukt alles?</a:t>
            </a:r>
          </a:p>
          <a:p>
            <a:pPr marL="0" indent="0">
              <a:lnSpc>
                <a:spcPct val="90000"/>
              </a:lnSpc>
              <a:buNone/>
            </a:pPr>
            <a:endParaRPr lang="nl-NL" sz="1600" dirty="0"/>
          </a:p>
          <a:p>
            <a:pPr>
              <a:lnSpc>
                <a:spcPct val="90000"/>
              </a:lnSpc>
            </a:pPr>
            <a:r>
              <a:rPr lang="nl-NL" sz="1600" dirty="0"/>
              <a:t>Geen stage momenteel? Bedenk dan een activiteit en werk hem uit zoals je ook in het echt zou doen bij de doelgroep! </a:t>
            </a:r>
          </a:p>
          <a:p>
            <a:pPr>
              <a:lnSpc>
                <a:spcPct val="90000"/>
              </a:lnSpc>
            </a:pPr>
            <a:endParaRPr lang="nl-NL" sz="1600" dirty="0"/>
          </a:p>
          <a:p>
            <a:pPr>
              <a:lnSpc>
                <a:spcPct val="90000"/>
              </a:lnSpc>
            </a:pPr>
            <a:r>
              <a:rPr lang="nl-NL" sz="1600" dirty="0"/>
              <a:t>Heb je het plan van aanpak al ingeleverd? Dan krijg je van mij zo spoedig mogelijk een GO of NO GO. Bij een GO kun je dus je bedachte examenactiviteit gaan uitvoeren op je stage. Bij een NO GO verbeter je hetgeen waar de docent je op wijst en lever je hem nog een keer in bij de docent</a:t>
            </a:r>
            <a:r>
              <a:rPr lang="nl-NL" sz="1500" dirty="0"/>
              <a:t>.</a:t>
            </a:r>
          </a:p>
        </p:txBody>
      </p:sp>
    </p:spTree>
    <p:extLst>
      <p:ext uri="{BB962C8B-B14F-4D97-AF65-F5344CB8AC3E}">
        <p14:creationId xmlns:p14="http://schemas.microsoft.com/office/powerpoint/2010/main" val="2355749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5" name="Picture 2" descr="Abstracte pastel aquarel textuur achtergrond | Premium Vector">
            <a:extLst>
              <a:ext uri="{FF2B5EF4-FFF2-40B4-BE49-F238E27FC236}">
                <a16:creationId xmlns:a16="http://schemas.microsoft.com/office/drawing/2014/main" id="{7E99F082-1F77-4CEA-8418-9C8E6EB991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334"/>
          <a:stretch/>
        </p:blipFill>
        <p:spPr bwMode="auto">
          <a:xfrm>
            <a:off x="0" y="0"/>
            <a:ext cx="12192000" cy="6858000"/>
          </a:xfrm>
          <a:prstGeom prst="rect">
            <a:avLst/>
          </a:prstGeom>
          <a:solidFill>
            <a:schemeClr val="bg2"/>
          </a:solidFill>
        </p:spPr>
      </p:pic>
      <p:sp>
        <p:nvSpPr>
          <p:cNvPr id="2" name="Titel 1">
            <a:extLst>
              <a:ext uri="{FF2B5EF4-FFF2-40B4-BE49-F238E27FC236}">
                <a16:creationId xmlns:a16="http://schemas.microsoft.com/office/drawing/2014/main" id="{AB829937-F537-490E-924F-4CEDBE3F4BED}"/>
              </a:ext>
            </a:extLst>
          </p:cNvPr>
          <p:cNvSpPr>
            <a:spLocks noGrp="1"/>
          </p:cNvSpPr>
          <p:nvPr>
            <p:ph type="title"/>
          </p:nvPr>
        </p:nvSpPr>
        <p:spPr>
          <a:xfrm>
            <a:off x="2231136" y="964692"/>
            <a:ext cx="7729728" cy="1188720"/>
          </a:xfrm>
          <a:solidFill>
            <a:schemeClr val="bg1">
              <a:alpha val="30000"/>
            </a:schemeClr>
          </a:solidFill>
          <a:ln>
            <a:solidFill>
              <a:schemeClr val="tx1"/>
            </a:solidFill>
          </a:ln>
        </p:spPr>
        <p:txBody>
          <a:bodyPr>
            <a:normAutofit/>
          </a:bodyPr>
          <a:lstStyle/>
          <a:p>
            <a:r>
              <a:rPr lang="nl-NL">
                <a:solidFill>
                  <a:schemeClr val="tx1"/>
                </a:solidFill>
              </a:rPr>
              <a:t>Examen uitleg</a:t>
            </a:r>
          </a:p>
        </p:txBody>
      </p:sp>
      <p:sp>
        <p:nvSpPr>
          <p:cNvPr id="3" name="Tijdelijke aanduiding voor inhoud 2">
            <a:extLst>
              <a:ext uri="{FF2B5EF4-FFF2-40B4-BE49-F238E27FC236}">
                <a16:creationId xmlns:a16="http://schemas.microsoft.com/office/drawing/2014/main" id="{8A4EAF1C-E7F9-476C-A439-18C8E9EBEF34}"/>
              </a:ext>
            </a:extLst>
          </p:cNvPr>
          <p:cNvSpPr>
            <a:spLocks noGrp="1"/>
          </p:cNvSpPr>
          <p:nvPr>
            <p:ph idx="1"/>
          </p:nvPr>
        </p:nvSpPr>
        <p:spPr>
          <a:xfrm>
            <a:off x="2231136" y="2638044"/>
            <a:ext cx="7729728" cy="3101983"/>
          </a:xfrm>
        </p:spPr>
        <p:txBody>
          <a:bodyPr>
            <a:normAutofit fontScale="92500" lnSpcReduction="10000"/>
          </a:bodyPr>
          <a:lstStyle/>
          <a:p>
            <a:r>
              <a:rPr lang="nl-NL" sz="3000" dirty="0"/>
              <a:t>Examen bestaat uit:</a:t>
            </a:r>
          </a:p>
          <a:p>
            <a:endParaRPr lang="nl-NL" sz="2400" dirty="0"/>
          </a:p>
          <a:p>
            <a:pPr marL="0" indent="0">
              <a:buNone/>
            </a:pPr>
            <a:r>
              <a:rPr lang="nl-NL" sz="2400" dirty="0"/>
              <a:t>De examenactiviteit op stage (denk niet te groot!) </a:t>
            </a:r>
          </a:p>
          <a:p>
            <a:endParaRPr lang="nl-NL" sz="2400" dirty="0"/>
          </a:p>
          <a:p>
            <a:pPr marL="0" indent="0">
              <a:buNone/>
            </a:pPr>
            <a:r>
              <a:rPr lang="nl-NL" sz="2400" dirty="0"/>
              <a:t>Je eigen project (waar ligt jouw eigen kracht?) </a:t>
            </a:r>
          </a:p>
          <a:p>
            <a:endParaRPr lang="nl-NL" sz="2400" dirty="0"/>
          </a:p>
          <a:p>
            <a:pPr marL="0" indent="0">
              <a:buNone/>
            </a:pPr>
            <a:r>
              <a:rPr lang="nl-NL" sz="2400" dirty="0"/>
              <a:t>Een presentatie (tijdens het examengesprek) </a:t>
            </a:r>
          </a:p>
          <a:p>
            <a:pPr marL="0" indent="0">
              <a:buNone/>
            </a:pPr>
            <a:endParaRPr lang="nl-NL" sz="2400" dirty="0"/>
          </a:p>
        </p:txBody>
      </p:sp>
    </p:spTree>
    <p:extLst>
      <p:ext uri="{BB962C8B-B14F-4D97-AF65-F5344CB8AC3E}">
        <p14:creationId xmlns:p14="http://schemas.microsoft.com/office/powerpoint/2010/main" val="171829307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148" name="Picture 4" descr="Aquarel achtergrond ontwerp | Gratis Vector">
            <a:extLst>
              <a:ext uri="{FF2B5EF4-FFF2-40B4-BE49-F238E27FC236}">
                <a16:creationId xmlns:a16="http://schemas.microsoft.com/office/drawing/2014/main" id="{F332FE2C-48B2-4E7E-8F8E-D5437A3DA9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80" t="1672" r="17983" b="1672"/>
          <a:stretch/>
        </p:blipFill>
        <p:spPr bwMode="auto">
          <a:xfrm rot="5400000">
            <a:off x="2667000" y="-2667001"/>
            <a:ext cx="6858001" cy="12192002"/>
          </a:xfrm>
          <a:prstGeom prst="rect">
            <a:avLst/>
          </a:prstGeom>
          <a:solidFill>
            <a:schemeClr val="accent1"/>
          </a:solidFill>
        </p:spPr>
      </p:pic>
      <p:sp>
        <p:nvSpPr>
          <p:cNvPr id="2" name="Titel 1">
            <a:extLst>
              <a:ext uri="{FF2B5EF4-FFF2-40B4-BE49-F238E27FC236}">
                <a16:creationId xmlns:a16="http://schemas.microsoft.com/office/drawing/2014/main" id="{8A88ACEF-E60C-4B7D-9C3D-A4F42FDF7340}"/>
              </a:ext>
            </a:extLst>
          </p:cNvPr>
          <p:cNvSpPr>
            <a:spLocks noGrp="1"/>
          </p:cNvSpPr>
          <p:nvPr>
            <p:ph type="title"/>
          </p:nvPr>
        </p:nvSpPr>
        <p:spPr/>
        <p:txBody>
          <a:bodyPr/>
          <a:lstStyle/>
          <a:p>
            <a:r>
              <a:rPr lang="nl-NL" b="1" dirty="0">
                <a:solidFill>
                  <a:schemeClr val="bg1"/>
                </a:solidFill>
              </a:rPr>
              <a:t>Examen</a:t>
            </a:r>
          </a:p>
        </p:txBody>
      </p:sp>
      <p:sp>
        <p:nvSpPr>
          <p:cNvPr id="3" name="Tijdelijke aanduiding voor inhoud 2">
            <a:extLst>
              <a:ext uri="{FF2B5EF4-FFF2-40B4-BE49-F238E27FC236}">
                <a16:creationId xmlns:a16="http://schemas.microsoft.com/office/drawing/2014/main" id="{EB841707-03CD-4962-A99D-4B3A29724BB9}"/>
              </a:ext>
            </a:extLst>
          </p:cNvPr>
          <p:cNvSpPr>
            <a:spLocks noGrp="1"/>
          </p:cNvSpPr>
          <p:nvPr>
            <p:ph idx="1"/>
          </p:nvPr>
        </p:nvSpPr>
        <p:spPr>
          <a:xfrm>
            <a:off x="2906268" y="2638044"/>
            <a:ext cx="6379464" cy="3044299"/>
          </a:xfrm>
        </p:spPr>
        <p:txBody>
          <a:bodyPr>
            <a:normAutofit/>
          </a:bodyPr>
          <a:lstStyle/>
          <a:p>
            <a:r>
              <a:rPr lang="nl-NL" sz="2000" b="1" dirty="0">
                <a:solidFill>
                  <a:schemeClr val="bg1"/>
                </a:solidFill>
              </a:rPr>
              <a:t>Resultaat: </a:t>
            </a:r>
          </a:p>
          <a:p>
            <a:pPr marL="0" indent="0">
              <a:buNone/>
            </a:pPr>
            <a:r>
              <a:rPr lang="nl-NL" sz="2000" dirty="0">
                <a:solidFill>
                  <a:schemeClr val="bg1"/>
                </a:solidFill>
              </a:rPr>
              <a:t>De beginnend beroepsoefenaar heeft haar eigen creatieve en expressieve talenten en vaardigheden ontdekt, ontwikkeld en toegepast. Daarnaast inspireert, stimuleert en begeleidt hij de doelgroep bij het doorlopen van een creatief proces tijdens de uitvoering van een creatieve/expressieve activiteit. </a:t>
            </a:r>
          </a:p>
          <a:p>
            <a:endParaRPr lang="nl-NL" sz="2000" dirty="0">
              <a:solidFill>
                <a:schemeClr val="bg1"/>
              </a:solidFill>
            </a:endParaRPr>
          </a:p>
          <a:p>
            <a:endParaRPr lang="nl-NL" sz="2000" dirty="0">
              <a:solidFill>
                <a:schemeClr val="bg1"/>
              </a:solidFill>
            </a:endParaRPr>
          </a:p>
          <a:p>
            <a:endParaRPr lang="nl-NL" sz="2000" dirty="0">
              <a:solidFill>
                <a:schemeClr val="bg1"/>
              </a:solidFill>
            </a:endParaRPr>
          </a:p>
          <a:p>
            <a:endParaRPr lang="nl-NL" sz="2000" dirty="0">
              <a:solidFill>
                <a:schemeClr val="bg1"/>
              </a:solidFill>
            </a:endParaRPr>
          </a:p>
          <a:p>
            <a:pPr marL="0" indent="0">
              <a:buNone/>
            </a:pPr>
            <a:endParaRPr lang="nl-NL" sz="2000" dirty="0">
              <a:solidFill>
                <a:schemeClr val="bg1"/>
              </a:solidFill>
            </a:endParaRPr>
          </a:p>
          <a:p>
            <a:pPr marL="0" indent="0">
              <a:buNone/>
            </a:pPr>
            <a:endParaRPr lang="nl-NL" sz="2000" dirty="0">
              <a:solidFill>
                <a:schemeClr val="bg1"/>
              </a:solidFill>
            </a:endParaRPr>
          </a:p>
        </p:txBody>
      </p:sp>
    </p:spTree>
    <p:extLst>
      <p:ext uri="{BB962C8B-B14F-4D97-AF65-F5344CB8AC3E}">
        <p14:creationId xmlns:p14="http://schemas.microsoft.com/office/powerpoint/2010/main" val="74119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170" name="Picture 2" descr="Abstracte pastel aquarel textuur achtergrond | Premium Vector">
            <a:extLst>
              <a:ext uri="{FF2B5EF4-FFF2-40B4-BE49-F238E27FC236}">
                <a16:creationId xmlns:a16="http://schemas.microsoft.com/office/drawing/2014/main" id="{CA30C527-99FC-4E03-9BE0-0044EEF736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334"/>
          <a:stretch/>
        </p:blipFill>
        <p:spPr bwMode="auto">
          <a:xfrm>
            <a:off x="0" y="0"/>
            <a:ext cx="12192000" cy="6858000"/>
          </a:xfrm>
          <a:prstGeom prst="rect">
            <a:avLst/>
          </a:prstGeom>
          <a:solidFill>
            <a:schemeClr val="bg2"/>
          </a:solidFill>
        </p:spPr>
      </p:pic>
      <p:sp>
        <p:nvSpPr>
          <p:cNvPr id="2" name="Titel 1">
            <a:extLst>
              <a:ext uri="{FF2B5EF4-FFF2-40B4-BE49-F238E27FC236}">
                <a16:creationId xmlns:a16="http://schemas.microsoft.com/office/drawing/2014/main" id="{038C009D-D900-4BF6-994F-978457EE3FE0}"/>
              </a:ext>
            </a:extLst>
          </p:cNvPr>
          <p:cNvSpPr>
            <a:spLocks noGrp="1"/>
          </p:cNvSpPr>
          <p:nvPr>
            <p:ph type="title"/>
          </p:nvPr>
        </p:nvSpPr>
        <p:spPr>
          <a:xfrm>
            <a:off x="2231136" y="964692"/>
            <a:ext cx="7729728" cy="1188720"/>
          </a:xfrm>
          <a:solidFill>
            <a:schemeClr val="bg1">
              <a:alpha val="30000"/>
            </a:schemeClr>
          </a:solidFill>
          <a:ln>
            <a:solidFill>
              <a:schemeClr val="tx1"/>
            </a:solidFill>
          </a:ln>
        </p:spPr>
        <p:txBody>
          <a:bodyPr>
            <a:normAutofit/>
          </a:bodyPr>
          <a:lstStyle/>
          <a:p>
            <a:r>
              <a:rPr lang="nl-NL" dirty="0">
                <a:solidFill>
                  <a:schemeClr val="tx1"/>
                </a:solidFill>
              </a:rPr>
              <a:t>Het examengesprek</a:t>
            </a:r>
          </a:p>
        </p:txBody>
      </p:sp>
      <p:sp>
        <p:nvSpPr>
          <p:cNvPr id="3" name="Tijdelijke aanduiding voor inhoud 2">
            <a:extLst>
              <a:ext uri="{FF2B5EF4-FFF2-40B4-BE49-F238E27FC236}">
                <a16:creationId xmlns:a16="http://schemas.microsoft.com/office/drawing/2014/main" id="{FDE085B3-C8A7-46A9-8F4B-38D246E2DE02}"/>
              </a:ext>
            </a:extLst>
          </p:cNvPr>
          <p:cNvSpPr>
            <a:spLocks noGrp="1"/>
          </p:cNvSpPr>
          <p:nvPr>
            <p:ph idx="1"/>
          </p:nvPr>
        </p:nvSpPr>
        <p:spPr>
          <a:xfrm>
            <a:off x="2231136" y="2638044"/>
            <a:ext cx="7729728" cy="3101983"/>
          </a:xfrm>
        </p:spPr>
        <p:txBody>
          <a:bodyPr>
            <a:normAutofit lnSpcReduction="10000"/>
          </a:bodyPr>
          <a:lstStyle/>
          <a:p>
            <a:endParaRPr lang="nl-NL" dirty="0"/>
          </a:p>
          <a:p>
            <a:r>
              <a:rPr lang="nl-NL" dirty="0"/>
              <a:t>In je examengesprek geef je een presentatie over je uitgevoerde examenactiviteit en je eigen gemaakte kunstwerk (je eigen project). </a:t>
            </a:r>
          </a:p>
          <a:p>
            <a:endParaRPr lang="nl-NL" dirty="0"/>
          </a:p>
          <a:p>
            <a:r>
              <a:rPr lang="nl-NL" dirty="0"/>
              <a:t>Zorg dat je kunt onderbouwen waarom je bepaalde keuzes hebt gemaakt m.b.t. je examen activiteit op stage / je eigen project (kunstwerk).</a:t>
            </a:r>
          </a:p>
          <a:p>
            <a:endParaRPr lang="nl-NL" dirty="0"/>
          </a:p>
          <a:p>
            <a:r>
              <a:rPr lang="nl-NL" dirty="0"/>
              <a:t>Je Art Journal kan je inzetten als ondersteuning om een onderbouwing te geven hoe je tot bepaalde inzichten of ideeën bent gekomen. </a:t>
            </a:r>
          </a:p>
        </p:txBody>
      </p:sp>
    </p:spTree>
    <p:extLst>
      <p:ext uri="{BB962C8B-B14F-4D97-AF65-F5344CB8AC3E}">
        <p14:creationId xmlns:p14="http://schemas.microsoft.com/office/powerpoint/2010/main" val="64937981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Alcohol inkt achtergrond met pastel kleuren | Premium Vector">
            <a:extLst>
              <a:ext uri="{FF2B5EF4-FFF2-40B4-BE49-F238E27FC236}">
                <a16:creationId xmlns:a16="http://schemas.microsoft.com/office/drawing/2014/main" id="{948A4C71-7C0F-4BD8-B90F-08AD5FC1E464}"/>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5148" b="14495"/>
          <a:stretch/>
        </p:blipFill>
        <p:spPr bwMode="auto">
          <a:xfrm>
            <a:off x="20" y="10"/>
            <a:ext cx="12191980" cy="6857990"/>
          </a:xfrm>
          <a:prstGeom prst="rect">
            <a:avLst/>
          </a:prstGeom>
          <a:solidFill>
            <a:schemeClr val="tx1"/>
          </a:solidFill>
        </p:spPr>
      </p:pic>
      <p:sp>
        <p:nvSpPr>
          <p:cNvPr id="2" name="Titel 1">
            <a:extLst>
              <a:ext uri="{FF2B5EF4-FFF2-40B4-BE49-F238E27FC236}">
                <a16:creationId xmlns:a16="http://schemas.microsoft.com/office/drawing/2014/main" id="{68704115-BA5C-4722-9626-20A4B7D4656D}"/>
              </a:ext>
            </a:extLst>
          </p:cNvPr>
          <p:cNvSpPr>
            <a:spLocks noGrp="1"/>
          </p:cNvSpPr>
          <p:nvPr>
            <p:ph type="title"/>
          </p:nvPr>
        </p:nvSpPr>
        <p:spPr>
          <a:xfrm>
            <a:off x="2231136" y="964692"/>
            <a:ext cx="7729728" cy="1188720"/>
          </a:xfrm>
          <a:solidFill>
            <a:schemeClr val="tx1"/>
          </a:solidFill>
          <a:ln>
            <a:solidFill>
              <a:schemeClr val="bg1">
                <a:alpha val="48000"/>
              </a:schemeClr>
            </a:solidFill>
          </a:ln>
        </p:spPr>
        <p:txBody>
          <a:bodyPr>
            <a:normAutofit/>
          </a:bodyPr>
          <a:lstStyle/>
          <a:p>
            <a:r>
              <a:rPr lang="nl-NL" b="1" dirty="0">
                <a:solidFill>
                  <a:schemeClr val="bg1"/>
                </a:solidFill>
              </a:rPr>
              <a:t>examen</a:t>
            </a:r>
          </a:p>
        </p:txBody>
      </p:sp>
      <p:sp>
        <p:nvSpPr>
          <p:cNvPr id="3" name="Tijdelijke aanduiding voor inhoud 2">
            <a:extLst>
              <a:ext uri="{FF2B5EF4-FFF2-40B4-BE49-F238E27FC236}">
                <a16:creationId xmlns:a16="http://schemas.microsoft.com/office/drawing/2014/main" id="{3C5135C2-9A5A-4AC9-AD28-D9F20E5CD0E0}"/>
              </a:ext>
            </a:extLst>
          </p:cNvPr>
          <p:cNvSpPr>
            <a:spLocks noGrp="1"/>
          </p:cNvSpPr>
          <p:nvPr>
            <p:ph idx="1"/>
          </p:nvPr>
        </p:nvSpPr>
        <p:spPr>
          <a:xfrm>
            <a:off x="2231136" y="2638044"/>
            <a:ext cx="7729728" cy="3101983"/>
          </a:xfrm>
        </p:spPr>
        <p:txBody>
          <a:bodyPr>
            <a:normAutofit lnSpcReduction="10000"/>
          </a:bodyPr>
          <a:lstStyle/>
          <a:p>
            <a:r>
              <a:rPr lang="nl-NL" sz="2000" b="1" dirty="0">
                <a:solidFill>
                  <a:schemeClr val="bg1"/>
                </a:solidFill>
              </a:rPr>
              <a:t>Beoordelingsvorm:  </a:t>
            </a:r>
            <a:r>
              <a:rPr lang="nl-NL" sz="2000" dirty="0">
                <a:solidFill>
                  <a:schemeClr val="bg1"/>
                </a:solidFill>
              </a:rPr>
              <a:t>Gedragsobservatie </a:t>
            </a:r>
          </a:p>
          <a:p>
            <a:pPr>
              <a:buFontTx/>
              <a:buChar char="-"/>
            </a:pPr>
            <a:r>
              <a:rPr lang="nl-NL" sz="2000" dirty="0">
                <a:solidFill>
                  <a:schemeClr val="bg1"/>
                </a:solidFill>
              </a:rPr>
              <a:t>Gedragsobservatie uitvoering van activiteiten (stagebegeleider)</a:t>
            </a:r>
          </a:p>
          <a:p>
            <a:pPr>
              <a:buFontTx/>
              <a:buChar char="-"/>
            </a:pPr>
            <a:r>
              <a:rPr lang="nl-NL" sz="2000" dirty="0">
                <a:solidFill>
                  <a:schemeClr val="bg1"/>
                </a:solidFill>
              </a:rPr>
              <a:t>Gedragsobservatie presentatie (docent) </a:t>
            </a:r>
          </a:p>
          <a:p>
            <a:endParaRPr lang="nl-NL" sz="2000" b="1" dirty="0">
              <a:solidFill>
                <a:schemeClr val="bg1"/>
              </a:solidFill>
            </a:endParaRPr>
          </a:p>
          <a:p>
            <a:r>
              <a:rPr lang="nl-NL" sz="2000" b="1" dirty="0">
                <a:solidFill>
                  <a:schemeClr val="bg1"/>
                </a:solidFill>
              </a:rPr>
              <a:t>Bewijsstukken: </a:t>
            </a:r>
          </a:p>
          <a:p>
            <a:pPr marL="0" indent="0">
              <a:buNone/>
            </a:pPr>
            <a:r>
              <a:rPr lang="nl-NL" sz="2000" dirty="0">
                <a:solidFill>
                  <a:schemeClr val="bg1"/>
                </a:solidFill>
              </a:rPr>
              <a:t>Volledig ingevuld en ondertekend beoordelingsformulier (Examinator)</a:t>
            </a:r>
          </a:p>
          <a:p>
            <a:pPr>
              <a:buNone/>
            </a:pPr>
            <a:r>
              <a:rPr lang="nl-NL" sz="2000" dirty="0">
                <a:solidFill>
                  <a:schemeClr val="bg1"/>
                </a:solidFill>
              </a:rPr>
              <a:t>Beoordelingsformulier (volledig ingevuld en ondertekend) (stagebegeleider)</a:t>
            </a:r>
          </a:p>
          <a:p>
            <a:endParaRPr lang="nl-NL" sz="2000" dirty="0">
              <a:solidFill>
                <a:schemeClr val="bg1"/>
              </a:solidFill>
            </a:endParaRPr>
          </a:p>
          <a:p>
            <a:endParaRPr lang="nl-NL" sz="2000" dirty="0">
              <a:solidFill>
                <a:schemeClr val="bg1"/>
              </a:solidFill>
            </a:endParaRPr>
          </a:p>
        </p:txBody>
      </p:sp>
    </p:spTree>
    <p:extLst>
      <p:ext uri="{BB962C8B-B14F-4D97-AF65-F5344CB8AC3E}">
        <p14:creationId xmlns:p14="http://schemas.microsoft.com/office/powerpoint/2010/main" val="1686347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bstracte pastel aquarel textuur achtergrond | Premium Vector">
            <a:extLst>
              <a:ext uri="{FF2B5EF4-FFF2-40B4-BE49-F238E27FC236}">
                <a16:creationId xmlns:a16="http://schemas.microsoft.com/office/drawing/2014/main" id="{FA0A7412-91DD-4742-87D1-8E05E92707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525" r="149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8B71704-79F2-4D97-81B2-009C95A58230}"/>
              </a:ext>
            </a:extLst>
          </p:cNvPr>
          <p:cNvSpPr>
            <a:spLocks noGrp="1"/>
          </p:cNvSpPr>
          <p:nvPr>
            <p:ph type="title"/>
          </p:nvPr>
        </p:nvSpPr>
        <p:spPr/>
        <p:txBody>
          <a:bodyPr/>
          <a:lstStyle/>
          <a:p>
            <a:r>
              <a:rPr lang="nl-NL" dirty="0">
                <a:solidFill>
                  <a:schemeClr val="bg1"/>
                </a:solidFill>
              </a:rPr>
              <a:t>Criteriapunten 1</a:t>
            </a:r>
          </a:p>
        </p:txBody>
      </p:sp>
      <p:sp>
        <p:nvSpPr>
          <p:cNvPr id="5" name="Tijdelijke aanduiding voor inhoud 2">
            <a:extLst>
              <a:ext uri="{FF2B5EF4-FFF2-40B4-BE49-F238E27FC236}">
                <a16:creationId xmlns:a16="http://schemas.microsoft.com/office/drawing/2014/main" id="{D04F41EC-05CD-4EC3-8100-68C1C152306A}"/>
              </a:ext>
            </a:extLst>
          </p:cNvPr>
          <p:cNvSpPr>
            <a:spLocks noGrp="1"/>
          </p:cNvSpPr>
          <p:nvPr>
            <p:ph idx="1"/>
          </p:nvPr>
        </p:nvSpPr>
        <p:spPr>
          <a:xfrm>
            <a:off x="2040504" y="2529568"/>
            <a:ext cx="8110991" cy="3849461"/>
          </a:xfrm>
        </p:spPr>
        <p:txBody>
          <a:bodyPr>
            <a:normAutofit fontScale="70000" lnSpcReduction="20000"/>
          </a:bodyPr>
          <a:lstStyle/>
          <a:p>
            <a:pPr marL="0" indent="0">
              <a:buNone/>
            </a:pPr>
            <a:r>
              <a:rPr lang="nl-NL" sz="2400" b="1" dirty="0">
                <a:solidFill>
                  <a:schemeClr val="bg1"/>
                </a:solidFill>
              </a:rPr>
              <a:t>Waar moet je stagebegeleider op beoordelen tijdens jouw activiteit?</a:t>
            </a:r>
          </a:p>
          <a:p>
            <a:pPr marL="0" indent="0">
              <a:buNone/>
            </a:pPr>
            <a:endParaRPr lang="nl-NL" sz="2400" dirty="0">
              <a:solidFill>
                <a:schemeClr val="bg1"/>
              </a:solidFill>
            </a:endParaRPr>
          </a:p>
          <a:p>
            <a:pPr>
              <a:buFontTx/>
              <a:buChar char="-"/>
            </a:pPr>
            <a:r>
              <a:rPr lang="nl-NL" sz="2400" dirty="0">
                <a:solidFill>
                  <a:schemeClr val="bg1"/>
                </a:solidFill>
              </a:rPr>
              <a:t>Sluit aan op de creatieve en expressieve ontwikkeling en behoefte van de doelgroep</a:t>
            </a:r>
          </a:p>
          <a:p>
            <a:pPr>
              <a:buFontTx/>
              <a:buChar char="-"/>
            </a:pPr>
            <a:r>
              <a:rPr lang="nl-NL" sz="2400" dirty="0">
                <a:solidFill>
                  <a:schemeClr val="bg1"/>
                </a:solidFill>
              </a:rPr>
              <a:t>Inspireert de doelgroep door het aanbieden van een of meerdere expressievormen</a:t>
            </a:r>
          </a:p>
          <a:p>
            <a:pPr>
              <a:buFontTx/>
              <a:buChar char="-"/>
            </a:pPr>
            <a:r>
              <a:rPr lang="nl-NL" sz="2400" dirty="0">
                <a:solidFill>
                  <a:schemeClr val="bg1"/>
                </a:solidFill>
              </a:rPr>
              <a:t>Stimuleert en begeleidt de doelgroep bij het doorlopen van een creatief proces tijdens de uitvoering van de activiteit</a:t>
            </a:r>
          </a:p>
          <a:p>
            <a:pPr>
              <a:buFontTx/>
              <a:buChar char="-"/>
            </a:pPr>
            <a:r>
              <a:rPr lang="nl-NL" sz="2400" dirty="0">
                <a:solidFill>
                  <a:schemeClr val="bg1"/>
                </a:solidFill>
              </a:rPr>
              <a:t>Kiest passende expressieve/creatieve materialen en middelen</a:t>
            </a:r>
          </a:p>
          <a:p>
            <a:pPr>
              <a:buFontTx/>
              <a:buChar char="-"/>
            </a:pPr>
            <a:r>
              <a:rPr lang="nl-NL" sz="2400" dirty="0">
                <a:solidFill>
                  <a:schemeClr val="bg1"/>
                </a:solidFill>
              </a:rPr>
              <a:t>Stimuleert de doelgroep tot het experimenteren met materialen, middelen en technieken</a:t>
            </a:r>
          </a:p>
          <a:p>
            <a:pPr>
              <a:buFontTx/>
              <a:buChar char="-"/>
            </a:pPr>
            <a:r>
              <a:rPr lang="nl-NL" sz="2400" dirty="0">
                <a:solidFill>
                  <a:schemeClr val="bg1"/>
                </a:solidFill>
              </a:rPr>
              <a:t>Speelt in op de reacties van de doelgroep bij het ‘beleven’ van en/of deelname aan expressie </a:t>
            </a:r>
          </a:p>
        </p:txBody>
      </p:sp>
      <p:sp>
        <p:nvSpPr>
          <p:cNvPr id="6" name="Tekstvak 5">
            <a:extLst>
              <a:ext uri="{FF2B5EF4-FFF2-40B4-BE49-F238E27FC236}">
                <a16:creationId xmlns:a16="http://schemas.microsoft.com/office/drawing/2014/main" id="{CEB3A9FB-43B9-4FED-86A2-187B35207E02}"/>
              </a:ext>
            </a:extLst>
          </p:cNvPr>
          <p:cNvSpPr txBox="1"/>
          <p:nvPr/>
        </p:nvSpPr>
        <p:spPr>
          <a:xfrm>
            <a:off x="10054715" y="4723860"/>
            <a:ext cx="1914525" cy="2031325"/>
          </a:xfrm>
          <a:prstGeom prst="rect">
            <a:avLst/>
          </a:prstGeom>
          <a:noFill/>
        </p:spPr>
        <p:txBody>
          <a:bodyPr wrap="square" rtlCol="0">
            <a:spAutoFit/>
          </a:bodyPr>
          <a:lstStyle/>
          <a:p>
            <a:pPr algn="ctr"/>
            <a:r>
              <a:rPr lang="nl-NL" b="1" dirty="0">
                <a:solidFill>
                  <a:schemeClr val="bg1"/>
                </a:solidFill>
              </a:rPr>
              <a:t>Zorg er wel voor dat je stagebegeleider paraafjes zet bij hetgeen beoordeeld moet worden</a:t>
            </a:r>
            <a:endParaRPr lang="nl-NL" dirty="0">
              <a:solidFill>
                <a:schemeClr val="bg1"/>
              </a:solidFill>
            </a:endParaRPr>
          </a:p>
        </p:txBody>
      </p:sp>
      <p:pic>
        <p:nvPicPr>
          <p:cNvPr id="8" name="Graphic 7" descr="Uitroepteken">
            <a:extLst>
              <a:ext uri="{FF2B5EF4-FFF2-40B4-BE49-F238E27FC236}">
                <a16:creationId xmlns:a16="http://schemas.microsoft.com/office/drawing/2014/main" id="{8D69A80C-E558-4818-94CD-08F455A225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8315" y="5537808"/>
            <a:ext cx="914400" cy="914400"/>
          </a:xfrm>
          <a:prstGeom prst="rect">
            <a:avLst/>
          </a:prstGeom>
        </p:spPr>
      </p:pic>
      <p:pic>
        <p:nvPicPr>
          <p:cNvPr id="10" name="Graphic 9" descr="Uitroepteken">
            <a:extLst>
              <a:ext uri="{FF2B5EF4-FFF2-40B4-BE49-F238E27FC236}">
                <a16:creationId xmlns:a16="http://schemas.microsoft.com/office/drawing/2014/main" id="{777B20F7-8AEB-4A5A-A5F3-062DE9CB3A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40" y="5537808"/>
            <a:ext cx="914400" cy="914400"/>
          </a:xfrm>
          <a:prstGeom prst="rect">
            <a:avLst/>
          </a:prstGeom>
        </p:spPr>
      </p:pic>
    </p:spTree>
    <p:extLst>
      <p:ext uri="{BB962C8B-B14F-4D97-AF65-F5344CB8AC3E}">
        <p14:creationId xmlns:p14="http://schemas.microsoft.com/office/powerpoint/2010/main" val="2773838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quarel achtergrond ontwerp | Gratis Vector">
            <a:extLst>
              <a:ext uri="{FF2B5EF4-FFF2-40B4-BE49-F238E27FC236}">
                <a16:creationId xmlns:a16="http://schemas.microsoft.com/office/drawing/2014/main" id="{BAB2265D-C479-4F6D-AEB9-ADAA4C600A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80" t="1672" r="17983" b="1672"/>
          <a:stretch/>
        </p:blipFill>
        <p:spPr bwMode="auto">
          <a:xfrm rot="5400000">
            <a:off x="2667000" y="-2667001"/>
            <a:ext cx="6858001" cy="12192002"/>
          </a:xfrm>
          <a:prstGeom prst="rect">
            <a:avLst/>
          </a:prstGeom>
          <a:solidFill>
            <a:schemeClr val="accent1"/>
          </a:solidFill>
        </p:spPr>
      </p:pic>
      <p:sp>
        <p:nvSpPr>
          <p:cNvPr id="2" name="Titel 1">
            <a:extLst>
              <a:ext uri="{FF2B5EF4-FFF2-40B4-BE49-F238E27FC236}">
                <a16:creationId xmlns:a16="http://schemas.microsoft.com/office/drawing/2014/main" id="{7D532FF3-4689-4430-A74E-FB63332206E3}"/>
              </a:ext>
            </a:extLst>
          </p:cNvPr>
          <p:cNvSpPr>
            <a:spLocks noGrp="1"/>
          </p:cNvSpPr>
          <p:nvPr>
            <p:ph type="title"/>
          </p:nvPr>
        </p:nvSpPr>
        <p:spPr/>
        <p:txBody>
          <a:bodyPr/>
          <a:lstStyle/>
          <a:p>
            <a:r>
              <a:rPr lang="nl-NL" dirty="0">
                <a:solidFill>
                  <a:schemeClr val="bg1"/>
                </a:solidFill>
              </a:rPr>
              <a:t>Criteriapunten 2</a:t>
            </a:r>
          </a:p>
        </p:txBody>
      </p:sp>
      <p:sp>
        <p:nvSpPr>
          <p:cNvPr id="3" name="Tijdelijke aanduiding voor inhoud 2">
            <a:extLst>
              <a:ext uri="{FF2B5EF4-FFF2-40B4-BE49-F238E27FC236}">
                <a16:creationId xmlns:a16="http://schemas.microsoft.com/office/drawing/2014/main" id="{F8933D92-AB53-4AA8-8457-1201E813C023}"/>
              </a:ext>
            </a:extLst>
          </p:cNvPr>
          <p:cNvSpPr>
            <a:spLocks noGrp="1"/>
          </p:cNvSpPr>
          <p:nvPr>
            <p:ph idx="1"/>
          </p:nvPr>
        </p:nvSpPr>
        <p:spPr>
          <a:xfrm>
            <a:off x="2231135" y="2638044"/>
            <a:ext cx="7798689" cy="3600831"/>
          </a:xfrm>
        </p:spPr>
        <p:txBody>
          <a:bodyPr>
            <a:normAutofit fontScale="92500" lnSpcReduction="20000"/>
          </a:bodyPr>
          <a:lstStyle/>
          <a:p>
            <a:pPr marL="0" indent="0">
              <a:buNone/>
            </a:pPr>
            <a:r>
              <a:rPr lang="nl-NL" b="1" dirty="0">
                <a:solidFill>
                  <a:schemeClr val="bg1"/>
                </a:solidFill>
              </a:rPr>
              <a:t>Waar let de examinator (docent) op tijdens het examengesprek:</a:t>
            </a:r>
          </a:p>
          <a:p>
            <a:pPr marL="0" indent="0">
              <a:buNone/>
            </a:pPr>
            <a:endParaRPr lang="nl-NL" b="1" dirty="0">
              <a:solidFill>
                <a:schemeClr val="bg1"/>
              </a:solidFill>
            </a:endParaRPr>
          </a:p>
          <a:p>
            <a:pPr>
              <a:buFontTx/>
              <a:buChar char="-"/>
            </a:pPr>
            <a:r>
              <a:rPr lang="nl-NL" dirty="0">
                <a:solidFill>
                  <a:schemeClr val="bg1"/>
                </a:solidFill>
              </a:rPr>
              <a:t>Licht toe hoe hij buiten de kaders heeft gekeken, gedacht, geëxploreerd en geëxperimenteerd</a:t>
            </a:r>
          </a:p>
          <a:p>
            <a:pPr>
              <a:buFontTx/>
              <a:buChar char="-"/>
            </a:pPr>
            <a:r>
              <a:rPr lang="nl-NL" dirty="0">
                <a:solidFill>
                  <a:schemeClr val="bg1"/>
                </a:solidFill>
              </a:rPr>
              <a:t>Beschrijft de verschillende stappen in zijn eigen creatief proces</a:t>
            </a:r>
          </a:p>
          <a:p>
            <a:pPr>
              <a:buFontTx/>
              <a:buChar char="-"/>
            </a:pPr>
            <a:r>
              <a:rPr lang="nl-NL" dirty="0">
                <a:solidFill>
                  <a:schemeClr val="bg1"/>
                </a:solidFill>
              </a:rPr>
              <a:t>Legt uit hoe hij eigen talenten gebruikt om de expressieve talenten van de doelgroep te stimuleren</a:t>
            </a:r>
          </a:p>
          <a:p>
            <a:pPr>
              <a:buFontTx/>
              <a:buChar char="-"/>
            </a:pPr>
            <a:r>
              <a:rPr lang="nl-NL" dirty="0">
                <a:solidFill>
                  <a:schemeClr val="bg1"/>
                </a:solidFill>
              </a:rPr>
              <a:t>Beargumenteert het belang van expressie en draagt dit uit naar de doelgroep, collega’s en naastbetrokkenen. </a:t>
            </a:r>
          </a:p>
          <a:p>
            <a:pPr>
              <a:buFontTx/>
              <a:buChar char="-"/>
            </a:pPr>
            <a:r>
              <a:rPr lang="nl-NL" dirty="0">
                <a:solidFill>
                  <a:schemeClr val="bg1"/>
                </a:solidFill>
              </a:rPr>
              <a:t>Verantwoord hoe hij de doelgroep heeft geïnspireerd, gestimuleerd en begeleid in het doorlopen van een creatief proces tijdens de uitvoering van de activiteit</a:t>
            </a:r>
          </a:p>
          <a:p>
            <a:pPr>
              <a:buFontTx/>
              <a:buChar char="-"/>
            </a:pPr>
            <a:r>
              <a:rPr lang="nl-NL" dirty="0">
                <a:solidFill>
                  <a:schemeClr val="bg1"/>
                </a:solidFill>
              </a:rPr>
              <a:t>Reflecteert op eigen werk en dat van anderen, naar proces en product.</a:t>
            </a:r>
            <a:endParaRPr lang="nl-NL" dirty="0"/>
          </a:p>
        </p:txBody>
      </p:sp>
    </p:spTree>
    <p:extLst>
      <p:ext uri="{BB962C8B-B14F-4D97-AF65-F5344CB8AC3E}">
        <p14:creationId xmlns:p14="http://schemas.microsoft.com/office/powerpoint/2010/main" val="9072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9218" name="Picture 2" descr="Backgrounds Pastel - Wallpaper Cave">
            <a:extLst>
              <a:ext uri="{FF2B5EF4-FFF2-40B4-BE49-F238E27FC236}">
                <a16:creationId xmlns:a16="http://schemas.microsoft.com/office/drawing/2014/main" id="{42B21209-A103-4C58-B6CA-BF7B719F96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DE510BC7-2A9A-4F08-AC77-C16719D1DF1C}"/>
              </a:ext>
            </a:extLst>
          </p:cNvPr>
          <p:cNvSpPr>
            <a:spLocks noGrp="1"/>
          </p:cNvSpPr>
          <p:nvPr>
            <p:ph type="title"/>
          </p:nvPr>
        </p:nvSpPr>
        <p:spPr/>
        <p:txBody>
          <a:bodyPr/>
          <a:lstStyle/>
          <a:p>
            <a:r>
              <a:rPr lang="nl-NL" dirty="0">
                <a:solidFill>
                  <a:schemeClr val="bg1"/>
                </a:solidFill>
              </a:rPr>
              <a:t>Overzicht</a:t>
            </a:r>
          </a:p>
        </p:txBody>
      </p:sp>
      <p:sp>
        <p:nvSpPr>
          <p:cNvPr id="3" name="Tijdelijke aanduiding voor inhoud 2">
            <a:extLst>
              <a:ext uri="{FF2B5EF4-FFF2-40B4-BE49-F238E27FC236}">
                <a16:creationId xmlns:a16="http://schemas.microsoft.com/office/drawing/2014/main" id="{800EA4F9-225E-46D9-92C9-24EDF21B64FC}"/>
              </a:ext>
            </a:extLst>
          </p:cNvPr>
          <p:cNvSpPr>
            <a:spLocks noGrp="1"/>
          </p:cNvSpPr>
          <p:nvPr>
            <p:ph idx="1"/>
          </p:nvPr>
        </p:nvSpPr>
        <p:spPr/>
        <p:txBody>
          <a:bodyPr>
            <a:normAutofit fontScale="85000" lnSpcReduction="10000"/>
          </a:bodyPr>
          <a:lstStyle/>
          <a:p>
            <a:r>
              <a:rPr lang="nl-NL" dirty="0">
                <a:solidFill>
                  <a:schemeClr val="bg1"/>
                </a:solidFill>
              </a:rPr>
              <a:t>Pas als je je GO hebt, mag je je activiteit gaan uitvoeren</a:t>
            </a:r>
          </a:p>
          <a:p>
            <a:r>
              <a:rPr lang="nl-NL" dirty="0">
                <a:solidFill>
                  <a:schemeClr val="bg1"/>
                </a:solidFill>
              </a:rPr>
              <a:t>Pas als je je GO hebt, mag je je eigen project gaan uitvoeren</a:t>
            </a:r>
          </a:p>
          <a:p>
            <a:pPr lvl="1"/>
            <a:r>
              <a:rPr lang="nl-NL" dirty="0">
                <a:solidFill>
                  <a:schemeClr val="bg1"/>
                </a:solidFill>
              </a:rPr>
              <a:t>Denk bij beide niet te moeilijk!</a:t>
            </a:r>
          </a:p>
          <a:p>
            <a:r>
              <a:rPr lang="nl-NL" dirty="0">
                <a:solidFill>
                  <a:schemeClr val="bg1"/>
                </a:solidFill>
              </a:rPr>
              <a:t>Geen stage? Maak je </a:t>
            </a:r>
            <a:r>
              <a:rPr lang="nl-NL" dirty="0" err="1">
                <a:solidFill>
                  <a:schemeClr val="bg1"/>
                </a:solidFill>
              </a:rPr>
              <a:t>PvA</a:t>
            </a:r>
            <a:r>
              <a:rPr lang="nl-NL" dirty="0">
                <a:solidFill>
                  <a:schemeClr val="bg1"/>
                </a:solidFill>
              </a:rPr>
              <a:t> voor een fictieve activiteit, werk hem uit zoals de activiteit zou worden uitgevoerd. </a:t>
            </a:r>
          </a:p>
          <a:p>
            <a:pPr lvl="1"/>
            <a:r>
              <a:rPr lang="nl-NL" dirty="0">
                <a:solidFill>
                  <a:schemeClr val="bg1"/>
                </a:solidFill>
              </a:rPr>
              <a:t>Je doet ook iets extra’s tijdens je presentatie (examengesprek)</a:t>
            </a:r>
          </a:p>
          <a:p>
            <a:pPr lvl="1"/>
            <a:r>
              <a:rPr lang="nl-NL" dirty="0">
                <a:solidFill>
                  <a:schemeClr val="bg1"/>
                </a:solidFill>
              </a:rPr>
              <a:t>Je bereidt je activiteit zo voor dat je hem later nog kan uitvoeren en kan laten beoordelen.</a:t>
            </a:r>
          </a:p>
          <a:p>
            <a:r>
              <a:rPr lang="nl-NL" dirty="0">
                <a:solidFill>
                  <a:schemeClr val="bg1"/>
                </a:solidFill>
              </a:rPr>
              <a:t>Planning examens komt na de vakantie (begint waarschijnlijk in de week van 31 mei!)</a:t>
            </a:r>
          </a:p>
          <a:p>
            <a:r>
              <a:rPr lang="nl-NL" b="1" dirty="0">
                <a:solidFill>
                  <a:schemeClr val="bg1"/>
                </a:solidFill>
              </a:rPr>
              <a:t>Zorg er wel voor dat je stagebegeleider paraafjes zet bij hetgeen beoordeeld moet worden</a:t>
            </a:r>
            <a:endParaRPr lang="nl-NL" dirty="0">
              <a:solidFill>
                <a:schemeClr val="bg1"/>
              </a:solidFill>
            </a:endParaRPr>
          </a:p>
        </p:txBody>
      </p:sp>
    </p:spTree>
    <p:extLst>
      <p:ext uri="{BB962C8B-B14F-4D97-AF65-F5344CB8AC3E}">
        <p14:creationId xmlns:p14="http://schemas.microsoft.com/office/powerpoint/2010/main" val="1032822134"/>
      </p:ext>
    </p:extLst>
  </p:cSld>
  <p:clrMapOvr>
    <a:masterClrMapping/>
  </p:clrMapOvr>
</p:sld>
</file>

<file path=ppt/theme/theme1.xml><?xml version="1.0" encoding="utf-8"?>
<a:theme xmlns:a="http://schemas.openxmlformats.org/drawingml/2006/main" name="Pakket">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189E1EDDB5234C95BE15B5B864091A" ma:contentTypeVersion="10" ma:contentTypeDescription="Een nieuw document maken." ma:contentTypeScope="" ma:versionID="7c605c50dcbb3e7f36becfcfc5d1375b">
  <xsd:schema xmlns:xsd="http://www.w3.org/2001/XMLSchema" xmlns:xs="http://www.w3.org/2001/XMLSchema" xmlns:p="http://schemas.microsoft.com/office/2006/metadata/properties" xmlns:ns3="b6800e81-d3ee-4003-bc4f-4fb39065d27f" xmlns:ns4="063d7fd5-1819-45e7-87f2-8b676aa0db19" targetNamespace="http://schemas.microsoft.com/office/2006/metadata/properties" ma:root="true" ma:fieldsID="1ff8b87a077f011cc775a69b9d84dfe1" ns3:_="" ns4:_="">
    <xsd:import namespace="b6800e81-d3ee-4003-bc4f-4fb39065d27f"/>
    <xsd:import namespace="063d7fd5-1819-45e7-87f2-8b676aa0db1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800e81-d3ee-4003-bc4f-4fb39065d2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3d7fd5-1819-45e7-87f2-8b676aa0db19"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0973B6-27D0-4EE1-8250-CB99E6B98858}">
  <ds:schemaRefs>
    <ds:schemaRef ds:uri="http://purl.org/dc/terms/"/>
    <ds:schemaRef ds:uri="http://www.w3.org/XML/1998/namespace"/>
    <ds:schemaRef ds:uri="http://purl.org/dc/dcmitype/"/>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063d7fd5-1819-45e7-87f2-8b676aa0db19"/>
    <ds:schemaRef ds:uri="b6800e81-d3ee-4003-bc4f-4fb39065d27f"/>
  </ds:schemaRefs>
</ds:datastoreItem>
</file>

<file path=customXml/itemProps2.xml><?xml version="1.0" encoding="utf-8"?>
<ds:datastoreItem xmlns:ds="http://schemas.openxmlformats.org/officeDocument/2006/customXml" ds:itemID="{B7B9791E-DCC4-4324-98CE-0D098A59074B}">
  <ds:schemaRefs>
    <ds:schemaRef ds:uri="http://schemas.microsoft.com/sharepoint/v3/contenttype/forms"/>
  </ds:schemaRefs>
</ds:datastoreItem>
</file>

<file path=customXml/itemProps3.xml><?xml version="1.0" encoding="utf-8"?>
<ds:datastoreItem xmlns:ds="http://schemas.openxmlformats.org/officeDocument/2006/customXml" ds:itemID="{F4D42A59-B4CD-4368-9805-9D0EBF92A5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800e81-d3ee-4003-bc4f-4fb39065d27f"/>
    <ds:schemaRef ds:uri="063d7fd5-1819-45e7-87f2-8b676aa0db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1211</TotalTime>
  <Words>719</Words>
  <Application>Microsoft Office PowerPoint</Application>
  <PresentationFormat>Breedbeeld</PresentationFormat>
  <Paragraphs>77</Paragraphs>
  <Slides>12</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12</vt:i4>
      </vt:variant>
    </vt:vector>
  </HeadingPairs>
  <TitlesOfParts>
    <vt:vector size="15" baseType="lpstr">
      <vt:lpstr>Arial</vt:lpstr>
      <vt:lpstr>Gill Sans MT</vt:lpstr>
      <vt:lpstr>Pakket</vt:lpstr>
      <vt:lpstr>Expressief talent</vt:lpstr>
      <vt:lpstr>Plan van aanpak project/ activiteiten met de doelgroep</vt:lpstr>
      <vt:lpstr>Examen uitleg</vt:lpstr>
      <vt:lpstr>Examen</vt:lpstr>
      <vt:lpstr>Het examengesprek</vt:lpstr>
      <vt:lpstr>examen</vt:lpstr>
      <vt:lpstr>Criteriapunten 1</vt:lpstr>
      <vt:lpstr>Criteriapunten 2</vt:lpstr>
      <vt:lpstr>Overzicht</vt:lpstr>
      <vt:lpstr>Zo moet het wel!!</vt:lpstr>
      <vt:lpstr>actiepunten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Expressief talent</dc:title>
  <dc:creator>Noortje Dam</dc:creator>
  <cp:lastModifiedBy>Noortje Dam</cp:lastModifiedBy>
  <cp:revision>7</cp:revision>
  <dcterms:created xsi:type="dcterms:W3CDTF">2021-04-13T10:50:12Z</dcterms:created>
  <dcterms:modified xsi:type="dcterms:W3CDTF">2021-04-14T07:01:47Z</dcterms:modified>
</cp:coreProperties>
</file>